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0" r:id="rId1"/>
  </p:sldMasterIdLst>
  <p:notesMasterIdLst>
    <p:notesMasterId r:id="rId17"/>
  </p:notesMasterIdLst>
  <p:handoutMasterIdLst>
    <p:handoutMasterId r:id="rId18"/>
  </p:handoutMasterIdLst>
  <p:sldIdLst>
    <p:sldId id="268" r:id="rId2"/>
    <p:sldId id="269" r:id="rId3"/>
    <p:sldId id="270" r:id="rId4"/>
    <p:sldId id="271" r:id="rId5"/>
    <p:sldId id="272" r:id="rId6"/>
    <p:sldId id="273" r:id="rId7"/>
    <p:sldId id="283" r:id="rId8"/>
    <p:sldId id="282" r:id="rId9"/>
    <p:sldId id="275" r:id="rId10"/>
    <p:sldId id="276" r:id="rId11"/>
    <p:sldId id="277" r:id="rId12"/>
    <p:sldId id="278" r:id="rId13"/>
    <p:sldId id="279" r:id="rId14"/>
    <p:sldId id="280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1"/>
    <a:srgbClr val="F3F3F6"/>
    <a:srgbClr val="000000"/>
    <a:srgbClr val="073448"/>
    <a:srgbClr val="E4E4E7"/>
    <a:srgbClr val="0B4660"/>
    <a:srgbClr val="146487"/>
    <a:srgbClr val="00BAFF"/>
    <a:srgbClr val="0098D1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5"/>
    <p:restoredTop sz="94664"/>
  </p:normalViewPr>
  <p:slideViewPr>
    <p:cSldViewPr snapToGrid="0" snapToObjects="1">
      <p:cViewPr>
        <p:scale>
          <a:sx n="90" d="100"/>
          <a:sy n="90" d="100"/>
        </p:scale>
        <p:origin x="70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B86B8-AFD4-CE4F-AE2A-5A7A7BCB36B6}" type="datetimeFigureOut">
              <a:rPr lang="en-US" smtClean="0"/>
              <a:t>9/22/16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6B8BF-B0AD-B04B-B9F8-FAB02A97B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669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A5355-7841-C249-8C1A-3518F68D14E4}" type="datetimeFigureOut">
              <a:rPr lang="en-US" smtClean="0"/>
              <a:t>9/22/16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F565-9E59-6644-BE25-EC959E64D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87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929805" y="4380726"/>
            <a:ext cx="4103005" cy="37971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Presenter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1929805" y="3499510"/>
            <a:ext cx="8251258" cy="7585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solidFill>
                  <a:srgbClr val="073448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929805" y="4760441"/>
            <a:ext cx="4103005" cy="4014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Presenter </a:t>
            </a:r>
            <a:r>
              <a:rPr lang="en-US" dirty="0" err="1" smtClean="0"/>
              <a:t>SubTitle</a:t>
            </a:r>
            <a:endParaRPr lang="en-US" dirty="0" smtClean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78058" y="4760441"/>
            <a:ext cx="4103005" cy="4014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Presenter </a:t>
            </a:r>
            <a:r>
              <a:rPr lang="en-US" dirty="0" err="1" smtClean="0"/>
              <a:t>SubTitle</a:t>
            </a:r>
            <a:endParaRPr lang="en-US" dirty="0" smtClean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78058" y="4380726"/>
            <a:ext cx="4103005" cy="37971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2nd Presenter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9805" y="1593367"/>
            <a:ext cx="3964099" cy="181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83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5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 userDrawn="1"/>
        </p:nvSpPr>
        <p:spPr>
          <a:xfrm>
            <a:off x="1137424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67063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3150710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80349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5163996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5393635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4" name="Oval 23"/>
          <p:cNvSpPr/>
          <p:nvPr userDrawn="1"/>
        </p:nvSpPr>
        <p:spPr>
          <a:xfrm>
            <a:off x="7177282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406921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Four</a:t>
            </a:r>
            <a:endParaRPr lang="en-US" dirty="0"/>
          </a:p>
        </p:txBody>
      </p:sp>
      <p:sp>
        <p:nvSpPr>
          <p:cNvPr id="26" name="Oval 25"/>
          <p:cNvSpPr/>
          <p:nvPr userDrawn="1"/>
        </p:nvSpPr>
        <p:spPr>
          <a:xfrm>
            <a:off x="9190568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9420207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360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Boxes 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994782" y="2393244"/>
            <a:ext cx="4921924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137424" y="2570878"/>
            <a:ext cx="4537235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136650" y="3311836"/>
            <a:ext cx="4538009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17783" y="2393244"/>
            <a:ext cx="4921924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260425" y="2567392"/>
            <a:ext cx="4483775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259651" y="3308350"/>
            <a:ext cx="4484549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8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Boxes 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 userDrawn="1"/>
        </p:nvSpPr>
        <p:spPr>
          <a:xfrm>
            <a:off x="994782" y="2393244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137424" y="2567392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136650" y="3308350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4408991" y="2393243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51633" y="2567391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25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9" y="3308349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7823200" y="2393243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7965842" y="2567391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965068" y="3308349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123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4782" y="739722"/>
            <a:ext cx="10044925" cy="7973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202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4015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115050" y="0"/>
            <a:ext cx="6076950" cy="6858000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3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821233" y="1998134"/>
            <a:ext cx="4428102" cy="4097866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32625" y="666046"/>
            <a:ext cx="4427998" cy="109502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smtClean="0"/>
              <a:t>Relevant descriptive text can go here.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687629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3191" y="0"/>
            <a:ext cx="6076950" cy="6858000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3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6962388" y="1998134"/>
            <a:ext cx="4428102" cy="4097866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973780" y="666046"/>
            <a:ext cx="4427998" cy="109502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smtClean="0"/>
              <a:t>Relevant descriptive text can go here.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2124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aCor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5514" y="1921565"/>
            <a:ext cx="6058908" cy="277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9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20954" y="2668205"/>
            <a:ext cx="7759388" cy="75437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First title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838200" y="2212848"/>
            <a:ext cx="685800" cy="75438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 userDrawn="1"/>
        </p:nvGrpSpPr>
        <p:grpSpPr>
          <a:xfrm rot="10800000">
            <a:off x="10668000" y="3877054"/>
            <a:ext cx="696951" cy="765531"/>
            <a:chOff x="6313449" y="4104662"/>
            <a:chExt cx="696951" cy="695937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6313449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324600" y="4104662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2220954" y="3422582"/>
            <a:ext cx="7759388" cy="7585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solidFill>
                  <a:srgbClr val="073448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Click to edit Second Title</a:t>
            </a:r>
          </a:p>
        </p:txBody>
      </p:sp>
    </p:spTree>
    <p:extLst>
      <p:ext uri="{BB962C8B-B14F-4D97-AF65-F5344CB8AC3E}">
        <p14:creationId xmlns:p14="http://schemas.microsoft.com/office/powerpoint/2010/main" val="282650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23999" y="2657052"/>
            <a:ext cx="9143999" cy="150875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838200" y="2657052"/>
            <a:ext cx="685800" cy="75438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 userDrawn="1"/>
        </p:nvGrpSpPr>
        <p:grpSpPr>
          <a:xfrm rot="10800000">
            <a:off x="10668000" y="3411432"/>
            <a:ext cx="696951" cy="754380"/>
            <a:chOff x="6313449" y="4114799"/>
            <a:chExt cx="696951" cy="685800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6313449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03076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37424" y="2029521"/>
            <a:ext cx="9902283" cy="3122341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843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37424" y="3384189"/>
            <a:ext cx="9902283" cy="2508611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37424" y="1930400"/>
            <a:ext cx="9902051" cy="11514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Intro Paragraph text might go here. Maybe follow that up with some bullet points. The world is at your doorstep.</a:t>
            </a:r>
          </a:p>
        </p:txBody>
      </p:sp>
    </p:spTree>
    <p:extLst>
      <p:ext uri="{BB962C8B-B14F-4D97-AF65-F5344CB8AC3E}">
        <p14:creationId xmlns:p14="http://schemas.microsoft.com/office/powerpoint/2010/main" val="20959677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37424" y="1930400"/>
            <a:ext cx="9902051" cy="38846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Intro Paragraph text might go here. Maybe follow that up with some bullet points. The world is at your doorstep.</a:t>
            </a:r>
          </a:p>
        </p:txBody>
      </p:sp>
    </p:spTree>
    <p:extLst>
      <p:ext uri="{BB962C8B-B14F-4D97-AF65-F5344CB8AC3E}">
        <p14:creationId xmlns:p14="http://schemas.microsoft.com/office/powerpoint/2010/main" val="446941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32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 userDrawn="1"/>
        </p:nvSpPr>
        <p:spPr>
          <a:xfrm>
            <a:off x="958001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97593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4420986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860578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7950143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8389735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186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Four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 userDrawn="1"/>
        </p:nvSpPr>
        <p:spPr>
          <a:xfrm>
            <a:off x="994782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48598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8" name="Oval 17"/>
          <p:cNvSpPr/>
          <p:nvPr userDrawn="1"/>
        </p:nvSpPr>
        <p:spPr>
          <a:xfrm>
            <a:off x="3546071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899887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20" name="Oval 19"/>
          <p:cNvSpPr/>
          <p:nvPr userDrawn="1"/>
        </p:nvSpPr>
        <p:spPr>
          <a:xfrm>
            <a:off x="6097360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451176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2" name="Oval 21"/>
          <p:cNvSpPr/>
          <p:nvPr userDrawn="1"/>
        </p:nvSpPr>
        <p:spPr>
          <a:xfrm>
            <a:off x="8648649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9002465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9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AC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446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3981" r:id="rId2"/>
    <p:sldLayoutId id="2147483977" r:id="rId3"/>
    <p:sldLayoutId id="2147483994" r:id="rId4"/>
    <p:sldLayoutId id="2147484025" r:id="rId5"/>
    <p:sldLayoutId id="2147484029" r:id="rId6"/>
    <p:sldLayoutId id="2147484028" r:id="rId7"/>
    <p:sldLayoutId id="2147483998" r:id="rId8"/>
    <p:sldLayoutId id="2147484016" r:id="rId9"/>
    <p:sldLayoutId id="2147484042" r:id="rId10"/>
    <p:sldLayoutId id="2147484002" r:id="rId11"/>
    <p:sldLayoutId id="2147484005" r:id="rId12"/>
    <p:sldLayoutId id="2147484021" r:id="rId13"/>
    <p:sldLayoutId id="2147484018" r:id="rId14"/>
    <p:sldLayoutId id="2147484036" r:id="rId15"/>
    <p:sldLayoutId id="2147484040" r:id="rId16"/>
    <p:sldLayoutId id="2147483971" r:id="rId1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Verdana" charset="0"/>
          <a:ea typeface="Verdana" charset="0"/>
          <a:cs typeface="Verdan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Yannick Moy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1929805" y="4760441"/>
            <a:ext cx="4457347" cy="401444"/>
          </a:xfrm>
        </p:spPr>
        <p:txBody>
          <a:bodyPr/>
          <a:lstStyle/>
          <a:p>
            <a:r>
              <a:rPr lang="fr-FR" dirty="0" smtClean="0"/>
              <a:t>SPARK Product Manager - RD Lead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63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VECOLIB – proof on containers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in the middle</a:t>
            </a:r>
          </a:p>
          <a:p>
            <a:endParaRPr lang="fr-FR" dirty="0"/>
          </a:p>
          <a:p>
            <a:r>
              <a:rPr lang="fr-FR" dirty="0"/>
              <a:t>Goal: </a:t>
            </a: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implementation</a:t>
            </a:r>
            <a:r>
              <a:rPr lang="fr-FR" dirty="0" smtClean="0"/>
              <a:t> and use of container </a:t>
            </a:r>
            <a:r>
              <a:rPr lang="fr-FR" dirty="0" err="1" smtClean="0"/>
              <a:t>library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container </a:t>
            </a:r>
            <a:r>
              <a:rPr lang="fr-FR" dirty="0" err="1" smtClean="0"/>
              <a:t>library</a:t>
            </a:r>
            <a:r>
              <a:rPr lang="fr-FR" dirty="0" smtClean="0"/>
              <a:t> for 2017 (</a:t>
            </a:r>
            <a:r>
              <a:rPr lang="fr-FR" dirty="0" err="1" smtClean="0"/>
              <a:t>dev</a:t>
            </a:r>
            <a:r>
              <a:rPr lang="fr-FR" dirty="0" smtClean="0"/>
              <a:t> on GitHub)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Proof of container clients </a:t>
            </a:r>
            <a:r>
              <a:rPr lang="fr-FR" dirty="0" err="1" smtClean="0"/>
              <a:t>much</a:t>
            </a:r>
            <a:r>
              <a:rPr lang="fr-FR" dirty="0" smtClean="0"/>
              <a:t> </a:t>
            </a:r>
            <a:r>
              <a:rPr lang="fr-FR" dirty="0" err="1" smtClean="0"/>
              <a:t>easier</a:t>
            </a:r>
            <a:r>
              <a:rPr lang="fr-FR" dirty="0" smtClean="0"/>
              <a:t> 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Generation</a:t>
            </a:r>
            <a:r>
              <a:rPr lang="fr-FR" dirty="0" smtClean="0"/>
              <a:t> of </a:t>
            </a:r>
            <a:r>
              <a:rPr lang="fr-FR" dirty="0" err="1" smtClean="0"/>
              <a:t>limited</a:t>
            </a:r>
            <a:r>
              <a:rPr lang="fr-FR" dirty="0" smtClean="0"/>
              <a:t> </a:t>
            </a:r>
            <a:r>
              <a:rPr lang="fr-FR" dirty="0" err="1" smtClean="0"/>
              <a:t>forms</a:t>
            </a:r>
            <a:r>
              <a:rPr lang="fr-FR" dirty="0" smtClean="0"/>
              <a:t> of </a:t>
            </a:r>
            <a:r>
              <a:rPr lang="fr-FR" dirty="0" err="1" smtClean="0"/>
              <a:t>loop</a:t>
            </a:r>
            <a:r>
              <a:rPr lang="fr-FR" dirty="0" smtClean="0"/>
              <a:t> invariants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894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ADASQUORE – </a:t>
            </a:r>
            <a:r>
              <a:rPr lang="fr-FR" dirty="0" err="1" smtClean="0"/>
              <a:t>metrics</a:t>
            </a:r>
            <a:r>
              <a:rPr lang="fr-FR" dirty="0" smtClean="0"/>
              <a:t> on proof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2 </a:t>
            </a:r>
            <a:r>
              <a:rPr lang="fr-FR" dirty="0" err="1"/>
              <a:t>years</a:t>
            </a:r>
            <a:r>
              <a:rPr lang="fr-FR" dirty="0"/>
              <a:t> – in the </a:t>
            </a:r>
            <a:r>
              <a:rPr lang="fr-FR" dirty="0" smtClean="0"/>
              <a:t>last </a:t>
            </a:r>
            <a:r>
              <a:rPr lang="fr-FR" dirty="0" err="1" smtClean="0"/>
              <a:t>year</a:t>
            </a:r>
            <a:endParaRPr lang="fr-FR" dirty="0"/>
          </a:p>
          <a:p>
            <a:endParaRPr lang="fr-FR" dirty="0"/>
          </a:p>
          <a:p>
            <a:r>
              <a:rPr lang="fr-FR" dirty="0"/>
              <a:t>Goal: </a:t>
            </a:r>
            <a:endParaRPr lang="fr-FR" dirty="0" smtClean="0"/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generate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r>
              <a:rPr lang="fr-FR" dirty="0" smtClean="0"/>
              <a:t> on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development</a:t>
            </a:r>
            <a:r>
              <a:rPr lang="fr-FR" dirty="0" smtClean="0"/>
              <a:t> &amp; </a:t>
            </a:r>
            <a:r>
              <a:rPr lang="fr-FR" dirty="0" err="1" smtClean="0"/>
              <a:t>verification</a:t>
            </a:r>
            <a:endParaRPr lang="fr-FR" dirty="0" smtClean="0"/>
          </a:p>
          <a:p>
            <a:pPr marL="342900" indent="-342900">
              <a:buFont typeface="Wingdings" charset="2"/>
              <a:buChar char="ü"/>
            </a:pPr>
            <a:r>
              <a:rPr lang="fr-FR" dirty="0" err="1"/>
              <a:t>i</a:t>
            </a:r>
            <a:r>
              <a:rPr lang="fr-FR" dirty="0" err="1" smtClean="0"/>
              <a:t>nclude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r>
              <a:rPr lang="fr-FR" dirty="0" smtClean="0"/>
              <a:t> in </a:t>
            </a:r>
            <a:r>
              <a:rPr lang="fr-FR" dirty="0" err="1" smtClean="0"/>
              <a:t>indicators</a:t>
            </a:r>
            <a:r>
              <a:rPr lang="fr-FR" dirty="0" smtClean="0"/>
              <a:t> in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fr-FR" dirty="0" err="1" smtClean="0"/>
              <a:t>dashboard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techno </a:t>
            </a:r>
            <a:r>
              <a:rPr lang="fr-FR" dirty="0" err="1" smtClean="0"/>
              <a:t>Libadalang</a:t>
            </a:r>
            <a:r>
              <a:rPr lang="fr-FR" dirty="0" smtClean="0"/>
              <a:t> for 2017 (</a:t>
            </a:r>
            <a:r>
              <a:rPr lang="fr-FR" dirty="0" err="1" smtClean="0"/>
              <a:t>dev</a:t>
            </a:r>
            <a:r>
              <a:rPr lang="fr-FR" dirty="0" smtClean="0"/>
              <a:t> on GitHub)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</a:t>
            </a:r>
            <a:r>
              <a:rPr lang="fr-FR" dirty="0" err="1" smtClean="0"/>
              <a:t>metrics</a:t>
            </a:r>
            <a:r>
              <a:rPr lang="fr-FR" dirty="0" smtClean="0"/>
              <a:t> for SPARK </a:t>
            </a:r>
            <a:r>
              <a:rPr lang="fr-FR" dirty="0" err="1" smtClean="0"/>
              <a:t>developments</a:t>
            </a:r>
            <a:r>
              <a:rPr lang="fr-FR" dirty="0" smtClean="0"/>
              <a:t> (SPARK </a:t>
            </a:r>
            <a:r>
              <a:rPr lang="fr-FR" dirty="0" err="1" smtClean="0"/>
              <a:t>lines</a:t>
            </a:r>
            <a:r>
              <a:rPr lang="fr-FR" dirty="0" smtClean="0"/>
              <a:t> count, </a:t>
            </a:r>
            <a:r>
              <a:rPr lang="fr-FR" dirty="0" err="1" smtClean="0"/>
              <a:t>contracts</a:t>
            </a:r>
            <a:r>
              <a:rPr lang="fr-FR" dirty="0" smtClean="0"/>
              <a:t> count + </a:t>
            </a:r>
            <a:r>
              <a:rPr lang="fr-FR" dirty="0" err="1" smtClean="0"/>
              <a:t>completeness</a:t>
            </a:r>
            <a:r>
              <a:rPr lang="fr-FR" dirty="0"/>
              <a:t> </a:t>
            </a:r>
            <a:r>
              <a:rPr lang="fr-FR" dirty="0" smtClean="0"/>
              <a:t>+ </a:t>
            </a:r>
            <a:r>
              <a:rPr lang="fr-FR" dirty="0" err="1" smtClean="0"/>
              <a:t>complexity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742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DENSO </a:t>
            </a:r>
            <a:r>
              <a:rPr lang="fr-FR" dirty="0" smtClean="0"/>
              <a:t>– </a:t>
            </a:r>
            <a:r>
              <a:rPr lang="fr-FR" dirty="0" err="1" smtClean="0"/>
              <a:t>fault</a:t>
            </a:r>
            <a:r>
              <a:rPr lang="fr-FR" dirty="0" smtClean="0"/>
              <a:t> model &amp; FFI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3" y="1930400"/>
            <a:ext cx="10335439" cy="3884613"/>
          </a:xfrm>
        </p:spPr>
        <p:txBody>
          <a:bodyPr/>
          <a:lstStyle/>
          <a:p>
            <a:r>
              <a:rPr lang="fr-FR" dirty="0" smtClean="0"/>
              <a:t>1 </a:t>
            </a:r>
            <a:r>
              <a:rPr lang="fr-FR" dirty="0" err="1" smtClean="0"/>
              <a:t>year</a:t>
            </a:r>
            <a:r>
              <a:rPr lang="fr-FR" dirty="0" smtClean="0"/>
              <a:t> </a:t>
            </a:r>
            <a:r>
              <a:rPr lang="fr-FR" dirty="0"/>
              <a:t>– </a:t>
            </a:r>
            <a:r>
              <a:rPr lang="fr-FR" dirty="0" smtClean="0"/>
              <a:t>in the end, to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pursued</a:t>
            </a:r>
            <a:endParaRPr lang="fr-FR" dirty="0"/>
          </a:p>
          <a:p>
            <a:endParaRPr lang="fr-FR" dirty="0"/>
          </a:p>
          <a:p>
            <a:r>
              <a:rPr lang="fr-FR" dirty="0" smtClean="0"/>
              <a:t>Goals: 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ensure</a:t>
            </a:r>
            <a:r>
              <a:rPr lang="fr-FR" dirty="0" smtClean="0"/>
              <a:t> </a:t>
            </a:r>
            <a:r>
              <a:rPr lang="fr-FR" dirty="0" err="1" smtClean="0"/>
              <a:t>correctness</a:t>
            </a:r>
            <a:r>
              <a:rPr lang="fr-FR" dirty="0" smtClean="0"/>
              <a:t> of </a:t>
            </a:r>
            <a:r>
              <a:rPr lang="fr-FR" dirty="0" err="1" smtClean="0"/>
              <a:t>fault</a:t>
            </a:r>
            <a:r>
              <a:rPr lang="fr-FR" dirty="0" smtClean="0"/>
              <a:t> model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smtClean="0"/>
              <a:t>use SPARK in C </a:t>
            </a:r>
            <a:r>
              <a:rPr lang="fr-FR" dirty="0" err="1" smtClean="0"/>
              <a:t>context</a:t>
            </a:r>
            <a:r>
              <a:rPr lang="fr-FR" dirty="0" smtClean="0"/>
              <a:t> for </a:t>
            </a:r>
            <a:r>
              <a:rPr lang="fr-FR" dirty="0" err="1" smtClean="0"/>
              <a:t>proving</a:t>
            </a:r>
            <a:r>
              <a:rPr lang="fr-FR" dirty="0" smtClean="0"/>
              <a:t> </a:t>
            </a:r>
            <a:r>
              <a:rPr lang="fr-FR" dirty="0" err="1" smtClean="0"/>
              <a:t>Freedom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Interference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Fault</a:t>
            </a:r>
            <a:r>
              <a:rPr lang="fr-FR" dirty="0" smtClean="0"/>
              <a:t> model in Why3, </a:t>
            </a:r>
            <a:r>
              <a:rPr lang="fr-FR" dirty="0" err="1" smtClean="0"/>
              <a:t>proved</a:t>
            </a:r>
            <a:r>
              <a:rPr lang="fr-FR" dirty="0" smtClean="0"/>
              <a:t> correct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SPARK-to-C code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SPARK + </a:t>
            </a:r>
            <a:r>
              <a:rPr lang="fr-FR" dirty="0" err="1" smtClean="0"/>
              <a:t>access</a:t>
            </a:r>
            <a:r>
              <a:rPr lang="fr-FR" dirty="0" smtClean="0"/>
              <a:t> types to C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7814" y="689849"/>
            <a:ext cx="1226915" cy="9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38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CAP 2018 – </a:t>
            </a:r>
            <a:r>
              <a:rPr lang="fr-FR" dirty="0" err="1" smtClean="0"/>
              <a:t>certified</a:t>
            </a:r>
            <a:r>
              <a:rPr lang="fr-FR" dirty="0" smtClean="0"/>
              <a:t> drone </a:t>
            </a:r>
            <a:r>
              <a:rPr lang="fr-FR" dirty="0" err="1" smtClean="0"/>
              <a:t>autopilot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years</a:t>
            </a:r>
            <a:r>
              <a:rPr lang="fr-FR" dirty="0" smtClean="0"/>
              <a:t> to go</a:t>
            </a:r>
            <a:endParaRPr lang="fr-FR" dirty="0"/>
          </a:p>
          <a:p>
            <a:endParaRPr lang="fr-FR" dirty="0"/>
          </a:p>
          <a:p>
            <a:r>
              <a:rPr lang="fr-FR" dirty="0"/>
              <a:t>Goal: </a:t>
            </a:r>
            <a:r>
              <a:rPr lang="fr-FR" dirty="0" err="1" smtClean="0"/>
              <a:t>produce</a:t>
            </a:r>
            <a:r>
              <a:rPr lang="fr-FR" dirty="0" smtClean="0"/>
              <a:t> a drone </a:t>
            </a:r>
            <a:r>
              <a:rPr lang="fr-FR" dirty="0" err="1" smtClean="0"/>
              <a:t>autopilot</a:t>
            </a:r>
            <a:r>
              <a:rPr lang="fr-FR" dirty="0" smtClean="0"/>
              <a:t> </a:t>
            </a:r>
            <a:r>
              <a:rPr lang="fr-FR" dirty="0" err="1" smtClean="0"/>
              <a:t>certifiable</a:t>
            </a:r>
            <a:r>
              <a:rPr lang="fr-FR" dirty="0" smtClean="0"/>
              <a:t> to DO-178C</a:t>
            </a:r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Plans </a:t>
            </a:r>
            <a:r>
              <a:rPr lang="fr-FR" dirty="0" err="1" smtClean="0"/>
              <a:t>according</a:t>
            </a:r>
            <a:r>
              <a:rPr lang="fr-FR" dirty="0" smtClean="0"/>
              <a:t> to DO-178C are </a:t>
            </a:r>
            <a:r>
              <a:rPr lang="fr-FR" dirty="0" err="1" smtClean="0"/>
              <a:t>finished</a:t>
            </a:r>
            <a:endParaRPr lang="fr-FR" dirty="0" smtClean="0"/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First application of SPARK to the new DO-178C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Port of GNAT / </a:t>
            </a:r>
            <a:r>
              <a:rPr lang="fr-FR" dirty="0" err="1" smtClean="0"/>
              <a:t>GNATcoverage</a:t>
            </a:r>
            <a:r>
              <a:rPr lang="fr-FR" dirty="0" smtClean="0"/>
              <a:t> to ARM Cortex M7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Use of hardware probes in </a:t>
            </a:r>
            <a:r>
              <a:rPr lang="fr-FR" dirty="0" err="1" smtClean="0"/>
              <a:t>GNATcoverage</a:t>
            </a:r>
            <a:r>
              <a:rPr lang="fr-FR" dirty="0" smtClean="0"/>
              <a:t> for ARM Cortex M7</a:t>
            </a:r>
            <a:endParaRPr lang="fr-FR" dirty="0"/>
          </a:p>
        </p:txBody>
      </p:sp>
      <p:pic>
        <p:nvPicPr>
          <p:cNvPr id="4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5424" y="329618"/>
            <a:ext cx="1476508" cy="34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69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PROOFINUSE – </a:t>
            </a:r>
            <a:r>
              <a:rPr lang="fr-FR" dirty="0" err="1" smtClean="0"/>
              <a:t>next</a:t>
            </a:r>
            <a:r>
              <a:rPr lang="fr-FR" dirty="0" smtClean="0"/>
              <a:t> </a:t>
            </a:r>
            <a:r>
              <a:rPr lang="fr-FR" dirty="0" err="1" smtClean="0"/>
              <a:t>gen</a:t>
            </a:r>
            <a:r>
              <a:rPr lang="fr-FR" dirty="0" smtClean="0"/>
              <a:t> for SPARK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4" y="1930400"/>
            <a:ext cx="10049689" cy="3884613"/>
          </a:xfrm>
        </p:spPr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in the </a:t>
            </a:r>
            <a:r>
              <a:rPr lang="fr-FR" dirty="0" smtClean="0"/>
              <a:t>end</a:t>
            </a:r>
            <a:endParaRPr lang="fr-FR" dirty="0"/>
          </a:p>
          <a:p>
            <a:endParaRPr lang="fr-FR" dirty="0"/>
          </a:p>
          <a:p>
            <a:r>
              <a:rPr lang="fr-FR" dirty="0" smtClean="0"/>
              <a:t>Goals: </a:t>
            </a:r>
            <a:r>
              <a:rPr lang="fr-FR" dirty="0" err="1" smtClean="0"/>
              <a:t>Solve</a:t>
            </a:r>
            <a:r>
              <a:rPr lang="fr-FR" dirty="0" smtClean="0"/>
              <a:t> four </a:t>
            </a:r>
            <a:r>
              <a:rPr lang="fr-FR" dirty="0" err="1" smtClean="0"/>
              <a:t>difficult</a:t>
            </a:r>
            <a:r>
              <a:rPr lang="fr-FR" dirty="0" smtClean="0"/>
              <a:t> </a:t>
            </a:r>
            <a:r>
              <a:rPr lang="fr-FR" dirty="0" err="1" smtClean="0"/>
              <a:t>problems</a:t>
            </a:r>
            <a:r>
              <a:rPr lang="fr-FR" dirty="0" smtClean="0"/>
              <a:t> in proof </a:t>
            </a:r>
            <a:r>
              <a:rPr lang="fr-FR" dirty="0" err="1" smtClean="0"/>
              <a:t>technology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Support of </a:t>
            </a:r>
            <a:r>
              <a:rPr lang="fr-FR" dirty="0" err="1" smtClean="0"/>
              <a:t>bitwise</a:t>
            </a:r>
            <a:r>
              <a:rPr lang="fr-FR" dirty="0" smtClean="0"/>
              <a:t> and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arithmetic</a:t>
            </a:r>
            <a:r>
              <a:rPr lang="fr-FR" dirty="0" smtClean="0"/>
              <a:t> (in SPARK Pro 16)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Support of </a:t>
            </a:r>
            <a:r>
              <a:rPr lang="fr-FR" dirty="0" err="1" smtClean="0"/>
              <a:t>counterexamples</a:t>
            </a:r>
            <a:r>
              <a:rPr lang="fr-FR" dirty="0" smtClean="0"/>
              <a:t> (in SPARK Pro 16)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Native </a:t>
            </a:r>
            <a:r>
              <a:rPr lang="fr-FR" dirty="0" err="1" smtClean="0"/>
              <a:t>prover</a:t>
            </a:r>
            <a:r>
              <a:rPr lang="fr-FR" dirty="0" smtClean="0"/>
              <a:t> support of </a:t>
            </a:r>
            <a:r>
              <a:rPr lang="fr-FR" dirty="0" err="1" smtClean="0"/>
              <a:t>floats</a:t>
            </a:r>
            <a:r>
              <a:rPr lang="fr-FR" dirty="0" smtClean="0"/>
              <a:t> (in SPARK Pro 17 or 18)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Interactive proof at source code </a:t>
            </a:r>
            <a:r>
              <a:rPr lang="fr-FR" dirty="0" err="1" smtClean="0"/>
              <a:t>level</a:t>
            </a:r>
            <a:r>
              <a:rPr lang="fr-FR" dirty="0" smtClean="0"/>
              <a:t> (in SPARK Pro 18)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2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Next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451750" y="3473450"/>
            <a:ext cx="1434326" cy="1184275"/>
          </a:xfrm>
        </p:spPr>
        <p:txBody>
          <a:bodyPr/>
          <a:lstStyle/>
          <a:p>
            <a:pPr algn="ctr"/>
            <a:r>
              <a:rPr lang="fr-FR" sz="2800" dirty="0" err="1" smtClean="0"/>
              <a:t>SysML</a:t>
            </a:r>
            <a:endParaRPr lang="fr-FR" sz="2800" dirty="0" smtClean="0"/>
          </a:p>
          <a:p>
            <a:pPr algn="ctr"/>
            <a:r>
              <a:rPr lang="fr-FR" sz="2800" dirty="0" smtClean="0"/>
              <a:t>AADL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1289824" y="2082800"/>
            <a:ext cx="9902051" cy="6842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smtClean="0"/>
              <a:t>SYSTEM TO SOFTWARE INTEGRITY PRESERVATION</a:t>
            </a:r>
            <a:endParaRPr lang="fr-FR" sz="2800" dirty="0"/>
          </a:p>
        </p:txBody>
      </p:sp>
      <p:sp>
        <p:nvSpPr>
          <p:cNvPr id="6" name="Espace réservé du texte 2"/>
          <p:cNvSpPr txBox="1">
            <a:spLocks/>
          </p:cNvSpPr>
          <p:nvPr/>
        </p:nvSpPr>
        <p:spPr>
          <a:xfrm>
            <a:off x="8633599" y="3059111"/>
            <a:ext cx="1882001" cy="159861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Ada</a:t>
            </a:r>
          </a:p>
          <a:p>
            <a:pPr algn="ctr"/>
            <a:r>
              <a:rPr lang="fr-FR" sz="2800" dirty="0" smtClean="0"/>
              <a:t>SPARK</a:t>
            </a:r>
          </a:p>
          <a:p>
            <a:pPr algn="ctr"/>
            <a:r>
              <a:rPr lang="fr-FR" sz="2800" dirty="0" smtClean="0"/>
              <a:t>MISRA C</a:t>
            </a:r>
          </a:p>
        </p:txBody>
      </p:sp>
      <p:sp>
        <p:nvSpPr>
          <p:cNvPr id="7" name="Espace réservé du texte 2"/>
          <p:cNvSpPr txBox="1">
            <a:spLocks/>
          </p:cNvSpPr>
          <p:nvPr/>
        </p:nvSpPr>
        <p:spPr>
          <a:xfrm>
            <a:off x="4914085" y="3473450"/>
            <a:ext cx="2072501" cy="11842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Simulink</a:t>
            </a:r>
          </a:p>
          <a:p>
            <a:pPr algn="ctr"/>
            <a:r>
              <a:rPr lang="fr-FR" sz="2800" dirty="0" err="1" smtClean="0"/>
              <a:t>Stateflow</a:t>
            </a:r>
            <a:endParaRPr lang="fr-FR" sz="2800" dirty="0" smtClean="0"/>
          </a:p>
        </p:txBody>
      </p:sp>
      <p:cxnSp>
        <p:nvCxnSpPr>
          <p:cNvPr id="9" name="Connecteur droit avec flèche 8"/>
          <p:cNvCxnSpPr>
            <a:stCxn id="3" idx="0"/>
          </p:cNvCxnSpPr>
          <p:nvPr/>
        </p:nvCxnSpPr>
        <p:spPr>
          <a:xfrm flipV="1">
            <a:off x="2168913" y="26693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/>
          <p:nvPr/>
        </p:nvCxnSpPr>
        <p:spPr>
          <a:xfrm flipH="1" flipV="1">
            <a:off x="4764475" y="2657077"/>
            <a:ext cx="4222363" cy="816373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lèche vers la droite 12"/>
          <p:cNvSpPr/>
          <p:nvPr/>
        </p:nvSpPr>
        <p:spPr>
          <a:xfrm>
            <a:off x="3164683" y="3752056"/>
            <a:ext cx="1527947" cy="34210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a droite 13"/>
          <p:cNvSpPr/>
          <p:nvPr/>
        </p:nvSpPr>
        <p:spPr>
          <a:xfrm>
            <a:off x="7033807" y="3752055"/>
            <a:ext cx="1527947" cy="34210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texte 2"/>
          <p:cNvSpPr txBox="1">
            <a:spLocks/>
          </p:cNvSpPr>
          <p:nvPr/>
        </p:nvSpPr>
        <p:spPr>
          <a:xfrm>
            <a:off x="453308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err="1"/>
              <a:t>Structured</a:t>
            </a:r>
            <a:r>
              <a:rPr lang="fr-FR" sz="2800" dirty="0"/>
              <a:t> NL</a:t>
            </a:r>
          </a:p>
          <a:p>
            <a:pPr algn="ctr"/>
            <a:r>
              <a:rPr lang="fr-FR" sz="2800" dirty="0" smtClean="0"/>
              <a:t>AGREE</a:t>
            </a:r>
            <a:r>
              <a:rPr lang="fr-FR" sz="2800" dirty="0"/>
              <a:t> </a:t>
            </a:r>
            <a:r>
              <a:rPr lang="fr-FR" sz="2800" dirty="0" smtClean="0"/>
              <a:t>OCRA OCL</a:t>
            </a:r>
          </a:p>
        </p:txBody>
      </p:sp>
      <p:cxnSp>
        <p:nvCxnSpPr>
          <p:cNvPr id="16" name="Connecteur droit avec flèche 15"/>
          <p:cNvCxnSpPr/>
          <p:nvPr/>
        </p:nvCxnSpPr>
        <p:spPr>
          <a:xfrm flipV="1">
            <a:off x="2168912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Espace réservé du texte 2"/>
          <p:cNvSpPr txBox="1">
            <a:spLocks/>
          </p:cNvSpPr>
          <p:nvPr/>
        </p:nvSpPr>
        <p:spPr>
          <a:xfrm>
            <a:off x="4191870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Assertion </a:t>
            </a:r>
          </a:p>
          <a:p>
            <a:pPr algn="ctr"/>
            <a:r>
              <a:rPr lang="fr-FR" sz="2800" dirty="0" smtClean="0"/>
              <a:t>blocks</a:t>
            </a:r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5907474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Espace réservé du texte 2"/>
          <p:cNvSpPr txBox="1">
            <a:spLocks/>
          </p:cNvSpPr>
          <p:nvPr/>
        </p:nvSpPr>
        <p:spPr>
          <a:xfrm>
            <a:off x="7930432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err="1" smtClean="0"/>
              <a:t>Contracts</a:t>
            </a:r>
            <a:endParaRPr lang="fr-FR" sz="2800" dirty="0" smtClean="0"/>
          </a:p>
        </p:txBody>
      </p:sp>
      <p:cxnSp>
        <p:nvCxnSpPr>
          <p:cNvPr id="20" name="Connecteur droit avec flèche 19"/>
          <p:cNvCxnSpPr/>
          <p:nvPr/>
        </p:nvCxnSpPr>
        <p:spPr>
          <a:xfrm flipV="1">
            <a:off x="9646036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1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448" y="708278"/>
            <a:ext cx="999967" cy="999967"/>
          </a:xfrm>
          <a:prstGeom prst="rect">
            <a:avLst/>
          </a:prstGeom>
        </p:spPr>
      </p:pic>
      <p:pic>
        <p:nvPicPr>
          <p:cNvPr id="22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599" y="798105"/>
            <a:ext cx="1226915" cy="938229"/>
          </a:xfrm>
          <a:prstGeom prst="rect">
            <a:avLst/>
          </a:prstGeom>
        </p:spPr>
      </p:pic>
      <p:pic>
        <p:nvPicPr>
          <p:cNvPr id="23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2312" y="753521"/>
            <a:ext cx="1027395" cy="1027395"/>
          </a:xfrm>
          <a:prstGeom prst="rect">
            <a:avLst/>
          </a:prstGeom>
        </p:spPr>
      </p:pic>
      <p:pic>
        <p:nvPicPr>
          <p:cNvPr id="2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3028" y="679006"/>
            <a:ext cx="748707" cy="113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7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To do </a:t>
            </a:r>
            <a:r>
              <a:rPr lang="fr-FR" dirty="0" err="1" smtClean="0"/>
              <a:t>something</a:t>
            </a:r>
            <a:r>
              <a:rPr lang="fr-FR" dirty="0" smtClean="0"/>
              <a:t> fun.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7501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trike="sngStrike" dirty="0" smtClean="0"/>
              <a:t>To do </a:t>
            </a:r>
            <a:r>
              <a:rPr lang="fr-FR" strike="sngStrike" dirty="0" err="1" smtClean="0"/>
              <a:t>something</a:t>
            </a:r>
            <a:r>
              <a:rPr lang="fr-FR" strike="sngStrike" dirty="0" smtClean="0"/>
              <a:t> fun.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get</a:t>
            </a:r>
            <a:r>
              <a:rPr lang="fr-FR" dirty="0" smtClean="0"/>
              <a:t> public money.</a:t>
            </a:r>
            <a:endParaRPr lang="fr-FR" dirty="0"/>
          </a:p>
          <a:p>
            <a:endParaRPr lang="fr-FR" strike="sngStrike" dirty="0"/>
          </a:p>
        </p:txBody>
      </p:sp>
    </p:spTree>
    <p:extLst>
      <p:ext uri="{BB962C8B-B14F-4D97-AF65-F5344CB8AC3E}">
        <p14:creationId xmlns:p14="http://schemas.microsoft.com/office/powerpoint/2010/main" val="16336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trike="sngStrike" dirty="0" smtClean="0"/>
              <a:t>To do </a:t>
            </a:r>
            <a:r>
              <a:rPr lang="fr-FR" strike="sngStrike" dirty="0" err="1" smtClean="0"/>
              <a:t>something</a:t>
            </a:r>
            <a:r>
              <a:rPr lang="fr-FR" strike="sngStrike" dirty="0" smtClean="0"/>
              <a:t> fun.</a:t>
            </a:r>
          </a:p>
          <a:p>
            <a:r>
              <a:rPr lang="fr-FR" strike="sngStrike" dirty="0" smtClean="0"/>
              <a:t>To </a:t>
            </a:r>
            <a:r>
              <a:rPr lang="fr-FR" strike="sngStrike" dirty="0" err="1" smtClean="0"/>
              <a:t>get</a:t>
            </a:r>
            <a:r>
              <a:rPr lang="fr-FR" strike="sngStrike" dirty="0" smtClean="0"/>
              <a:t> public money.</a:t>
            </a:r>
          </a:p>
          <a:p>
            <a:endParaRPr lang="fr-FR" strike="sngStrike" dirty="0"/>
          </a:p>
          <a:p>
            <a:r>
              <a:rPr lang="fr-FR" dirty="0" smtClean="0"/>
              <a:t>To </a:t>
            </a:r>
            <a:r>
              <a:rPr lang="fr-FR" dirty="0" err="1" smtClean="0"/>
              <a:t>investigate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others</a:t>
            </a:r>
            <a:r>
              <a:rPr lang="fr-FR" dirty="0" smtClean="0"/>
              <a:t> solutions to </a:t>
            </a:r>
            <a:r>
              <a:rPr lang="fr-FR" dirty="0" err="1" smtClean="0"/>
              <a:t>difficult</a:t>
            </a:r>
            <a:r>
              <a:rPr lang="fr-FR" dirty="0" smtClean="0"/>
              <a:t> challenges.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try</a:t>
            </a:r>
            <a:r>
              <a:rPr lang="fr-FR" dirty="0" smtClean="0"/>
              <a:t> out state-of-the-art techniques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academia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better</a:t>
            </a:r>
            <a:r>
              <a:rPr lang="fr-FR" dirty="0" smtClean="0"/>
              <a:t> </a:t>
            </a:r>
            <a:r>
              <a:rPr lang="fr-FR" dirty="0" err="1" smtClean="0"/>
              <a:t>understand</a:t>
            </a:r>
            <a:r>
              <a:rPr lang="fr-FR" dirty="0" smtClean="0"/>
              <a:t> the </a:t>
            </a:r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needs</a:t>
            </a:r>
            <a:r>
              <a:rPr lang="fr-FR" dirty="0" smtClean="0"/>
              <a:t> of </a:t>
            </a:r>
            <a:r>
              <a:rPr lang="fr-FR" dirty="0" err="1" smtClean="0"/>
              <a:t>our</a:t>
            </a:r>
            <a:r>
              <a:rPr lang="fr-FR" dirty="0" smtClean="0"/>
              <a:t> </a:t>
            </a:r>
            <a:r>
              <a:rPr lang="fr-FR" dirty="0" err="1" smtClean="0"/>
              <a:t>customers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anticipate</a:t>
            </a:r>
            <a:r>
              <a:rPr lang="fr-FR" dirty="0" smtClean="0"/>
              <a:t> </a:t>
            </a:r>
            <a:r>
              <a:rPr lang="fr-FR" dirty="0" err="1" smtClean="0"/>
              <a:t>together</a:t>
            </a:r>
            <a:r>
              <a:rPr lang="fr-FR" dirty="0" smtClean="0"/>
              <a:t> future </a:t>
            </a:r>
            <a:r>
              <a:rPr lang="fr-FR" dirty="0" err="1" smtClean="0"/>
              <a:t>needs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develop</a:t>
            </a:r>
            <a:r>
              <a:rPr lang="fr-FR" dirty="0" smtClean="0"/>
              <a:t> the </a:t>
            </a:r>
            <a:r>
              <a:rPr lang="fr-FR" dirty="0" err="1" smtClean="0"/>
              <a:t>technology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become</a:t>
            </a:r>
            <a:r>
              <a:rPr lang="fr-FR" dirty="0" smtClean="0"/>
              <a:t> new </a:t>
            </a:r>
            <a:r>
              <a:rPr lang="fr-FR" dirty="0" err="1" smtClean="0"/>
              <a:t>tools</a:t>
            </a:r>
            <a:r>
              <a:rPr lang="fr-FR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580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Past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smtClean="0"/>
              <a:t>Non </a:t>
            </a:r>
            <a:r>
              <a:rPr lang="fr-FR" dirty="0" err="1" smtClean="0"/>
              <a:t>instrumented</a:t>
            </a:r>
            <a:r>
              <a:rPr lang="fr-FR" dirty="0" smtClean="0"/>
              <a:t> </a:t>
            </a:r>
            <a:r>
              <a:rPr lang="fr-FR" dirty="0" err="1" smtClean="0"/>
              <a:t>coverage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for DO-178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err="1" smtClean="0"/>
              <a:t>Simplifying</a:t>
            </a:r>
            <a:r>
              <a:rPr lang="fr-FR" dirty="0" smtClean="0"/>
              <a:t> the use of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methods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 smtClean="0"/>
              <a:t>MDE </a:t>
            </a:r>
            <a:r>
              <a:rPr lang="fr-FR" dirty="0" err="1" smtClean="0"/>
              <a:t>with</a:t>
            </a:r>
            <a:r>
              <a:rPr lang="fr-FR" dirty="0" smtClean="0"/>
              <a:t> qualifiable, </a:t>
            </a:r>
            <a:r>
              <a:rPr lang="fr-FR" dirty="0" err="1" smtClean="0"/>
              <a:t>tunable</a:t>
            </a:r>
            <a:r>
              <a:rPr lang="fr-FR" dirty="0" smtClean="0"/>
              <a:t> and open-source code </a:t>
            </a:r>
            <a:r>
              <a:rPr lang="fr-FR" dirty="0" err="1" smtClean="0"/>
              <a:t>generators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478" y="5681222"/>
            <a:ext cx="2828578" cy="813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951" y="5681222"/>
            <a:ext cx="1917163" cy="884273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093813" y="5764664"/>
            <a:ext cx="2806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smtClean="0"/>
              <a:t>COUVERTURE</a:t>
            </a:r>
            <a:endParaRPr lang="fr-FR" sz="3600" b="1" dirty="0"/>
          </a:p>
        </p:txBody>
      </p:sp>
    </p:spTree>
    <p:extLst>
      <p:ext uri="{BB962C8B-B14F-4D97-AF65-F5344CB8AC3E}">
        <p14:creationId xmlns:p14="http://schemas.microsoft.com/office/powerpoint/2010/main" val="75978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Results</a:t>
            </a:r>
            <a:r>
              <a:rPr lang="fr-FR" dirty="0" smtClean="0"/>
              <a:t> of </a:t>
            </a:r>
            <a:r>
              <a:rPr lang="fr-FR" dirty="0" err="1" smtClean="0"/>
              <a:t>Past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 smtClean="0"/>
              <a:t>Qualified</a:t>
            </a:r>
            <a:r>
              <a:rPr lang="fr-FR" dirty="0" smtClean="0"/>
              <a:t> non </a:t>
            </a:r>
            <a:r>
              <a:rPr lang="fr-FR" dirty="0" err="1" smtClean="0"/>
              <a:t>instrumented</a:t>
            </a:r>
            <a:r>
              <a:rPr lang="fr-FR" dirty="0" smtClean="0"/>
              <a:t> </a:t>
            </a:r>
            <a:r>
              <a:rPr lang="fr-FR" dirty="0" err="1" smtClean="0"/>
              <a:t>coverage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for </a:t>
            </a:r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 err="1" smtClean="0"/>
              <a:t>domains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err="1" smtClean="0"/>
              <a:t>Combined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r>
              <a:rPr lang="fr-FR" dirty="0" smtClean="0"/>
              <a:t> by </a:t>
            </a:r>
            <a:r>
              <a:rPr lang="fr-FR" dirty="0" err="1" smtClean="0"/>
              <a:t>testing</a:t>
            </a:r>
            <a:r>
              <a:rPr lang="fr-FR" dirty="0" smtClean="0"/>
              <a:t> and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methods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>
          <a:xfrm>
            <a:off x="8389735" y="2923309"/>
            <a:ext cx="2354465" cy="1995055"/>
          </a:xfrm>
        </p:spPr>
        <p:txBody>
          <a:bodyPr/>
          <a:lstStyle/>
          <a:p>
            <a:r>
              <a:rPr lang="fr-FR" dirty="0"/>
              <a:t>Q</a:t>
            </a:r>
            <a:r>
              <a:rPr lang="fr-FR" dirty="0" smtClean="0"/>
              <a:t>ualifiable, </a:t>
            </a:r>
            <a:r>
              <a:rPr lang="fr-FR" dirty="0" err="1" smtClean="0"/>
              <a:t>customizable</a:t>
            </a:r>
            <a:r>
              <a:rPr lang="fr-FR" dirty="0" smtClean="0"/>
              <a:t> code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Simulink / </a:t>
            </a:r>
            <a:r>
              <a:rPr lang="fr-FR" dirty="0" err="1" smtClean="0"/>
              <a:t>Stateflow</a:t>
            </a:r>
            <a:r>
              <a:rPr lang="fr-FR" dirty="0" smtClean="0"/>
              <a:t> to MISRA C and SPARK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53" y="5037145"/>
            <a:ext cx="3210157" cy="117645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5" y="5726599"/>
            <a:ext cx="3892550" cy="82600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430" y="5189466"/>
            <a:ext cx="3040063" cy="10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90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10721201" cy="797312"/>
          </a:xfrm>
        </p:spPr>
        <p:txBody>
          <a:bodyPr/>
          <a:lstStyle/>
          <a:p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smtClean="0"/>
              <a:t>Not </a:t>
            </a:r>
            <a:r>
              <a:rPr lang="fr-FR" dirty="0" err="1" smtClean="0"/>
              <a:t>Turn</a:t>
            </a:r>
            <a:r>
              <a:rPr lang="fr-FR" dirty="0" smtClean="0"/>
              <a:t> </a:t>
            </a:r>
            <a:r>
              <a:rPr lang="fr-FR" dirty="0" err="1" smtClean="0"/>
              <a:t>Into</a:t>
            </a:r>
            <a:r>
              <a:rPr lang="fr-FR" dirty="0" smtClean="0"/>
              <a:t> </a:t>
            </a:r>
            <a:r>
              <a:rPr lang="fr-FR" dirty="0" smtClean="0"/>
              <a:t>Tools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521" y="1971674"/>
            <a:ext cx="4312944" cy="298971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64" y="1971674"/>
            <a:ext cx="4191572" cy="298971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958" y="3466532"/>
            <a:ext cx="3590430" cy="2074083"/>
          </a:xfrm>
          <a:prstGeom prst="rect">
            <a:avLst/>
          </a:prstGeom>
        </p:spPr>
      </p:pic>
      <p:sp>
        <p:nvSpPr>
          <p:cNvPr id="7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926147" y="5540615"/>
            <a:ext cx="10113560" cy="1127125"/>
          </a:xfrm>
        </p:spPr>
        <p:txBody>
          <a:bodyPr/>
          <a:lstStyle/>
          <a:p>
            <a:r>
              <a:rPr lang="fr-FR" dirty="0" err="1" smtClean="0"/>
              <a:t>Qualifying</a:t>
            </a:r>
            <a:r>
              <a:rPr lang="fr-FR" dirty="0" smtClean="0"/>
              <a:t> Machine (5 R&amp;D projets) – agile qualification of </a:t>
            </a:r>
            <a:r>
              <a:rPr lang="fr-FR" dirty="0" err="1" smtClean="0"/>
              <a:t>tools</a:t>
            </a:r>
            <a:r>
              <a:rPr lang="fr-FR" dirty="0" smtClean="0"/>
              <a:t> for DO-178,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avoids</a:t>
            </a:r>
            <a:r>
              <a:rPr lang="fr-FR" dirty="0" smtClean="0"/>
              <a:t> the “</a:t>
            </a:r>
            <a:r>
              <a:rPr lang="fr-FR" dirty="0" err="1" smtClean="0"/>
              <a:t>big</a:t>
            </a:r>
            <a:r>
              <a:rPr lang="fr-FR" dirty="0" smtClean="0"/>
              <a:t> </a:t>
            </a:r>
            <a:r>
              <a:rPr lang="fr-FR" dirty="0" err="1" smtClean="0"/>
              <a:t>freeze</a:t>
            </a:r>
            <a:r>
              <a:rPr lang="fr-FR" dirty="0" smtClean="0"/>
              <a:t>” </a:t>
            </a:r>
            <a:r>
              <a:rPr lang="fr-FR" dirty="0" err="1" smtClean="0"/>
              <a:t>problem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781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4" name="Ellipse 3"/>
          <p:cNvSpPr/>
          <p:nvPr/>
        </p:nvSpPr>
        <p:spPr>
          <a:xfrm>
            <a:off x="5051451" y="3262023"/>
            <a:ext cx="1508514" cy="147083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/>
          <p:nvPr/>
        </p:nvSpPr>
        <p:spPr>
          <a:xfrm>
            <a:off x="7829171" y="3140579"/>
            <a:ext cx="228600" cy="2428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8686420" y="3678743"/>
            <a:ext cx="228600" cy="2428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 flipH="1">
            <a:off x="3152066" y="3163346"/>
            <a:ext cx="495249" cy="4783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9800846" y="4864871"/>
            <a:ext cx="893059" cy="86944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8057771" y="2923309"/>
            <a:ext cx="2063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SOPRANO</a:t>
            </a:r>
            <a:endParaRPr lang="fr-FR" sz="3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8915020" y="3460538"/>
            <a:ext cx="1778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VECOLIB</a:t>
            </a:r>
            <a:endParaRPr lang="fr-FR" sz="3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9301025" y="5705737"/>
            <a:ext cx="1978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CAP 2018</a:t>
            </a:r>
            <a:endParaRPr lang="fr-FR" sz="3600" dirty="0"/>
          </a:p>
        </p:txBody>
      </p:sp>
      <p:sp>
        <p:nvSpPr>
          <p:cNvPr id="14" name="ZoneTexte 13"/>
          <p:cNvSpPr txBox="1"/>
          <p:nvPr/>
        </p:nvSpPr>
        <p:spPr>
          <a:xfrm>
            <a:off x="543258" y="3063440"/>
            <a:ext cx="2598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ADASQUORE</a:t>
            </a:r>
            <a:endParaRPr lang="fr-FR" sz="3600" dirty="0"/>
          </a:p>
        </p:txBody>
      </p:sp>
      <p:sp>
        <p:nvSpPr>
          <p:cNvPr id="15" name="Ellipse 14"/>
          <p:cNvSpPr/>
          <p:nvPr/>
        </p:nvSpPr>
        <p:spPr>
          <a:xfrm flipH="1">
            <a:off x="1712884" y="5157689"/>
            <a:ext cx="495249" cy="4783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169437" y="5059406"/>
            <a:ext cx="1510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DENSO</a:t>
            </a:r>
            <a:endParaRPr lang="fr-FR" sz="3600" dirty="0"/>
          </a:p>
        </p:txBody>
      </p:sp>
      <p:sp>
        <p:nvSpPr>
          <p:cNvPr id="17" name="ZoneTexte 16"/>
          <p:cNvSpPr txBox="1"/>
          <p:nvPr/>
        </p:nvSpPr>
        <p:spPr>
          <a:xfrm>
            <a:off x="4556611" y="4696874"/>
            <a:ext cx="2642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PROOFINUSE</a:t>
            </a:r>
            <a:endParaRPr lang="fr-FR" sz="3600" dirty="0"/>
          </a:p>
        </p:txBody>
      </p:sp>
      <p:cxnSp>
        <p:nvCxnSpPr>
          <p:cNvPr id="18" name="Connecteur droit avec flèche 17"/>
          <p:cNvCxnSpPr>
            <a:stCxn id="7" idx="2"/>
          </p:cNvCxnSpPr>
          <p:nvPr/>
        </p:nvCxnSpPr>
        <p:spPr>
          <a:xfrm>
            <a:off x="3647315" y="3402518"/>
            <a:ext cx="1524760" cy="397669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 flipV="1">
            <a:off x="2043113" y="4243388"/>
            <a:ext cx="3257550" cy="1099817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5" idx="2"/>
          </p:cNvCxnSpPr>
          <p:nvPr/>
        </p:nvCxnSpPr>
        <p:spPr>
          <a:xfrm flipH="1">
            <a:off x="6300788" y="3262023"/>
            <a:ext cx="1528383" cy="552740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>
            <a:stCxn id="6" idx="2"/>
          </p:cNvCxnSpPr>
          <p:nvPr/>
        </p:nvCxnSpPr>
        <p:spPr>
          <a:xfrm flipH="1">
            <a:off x="6000750" y="3800187"/>
            <a:ext cx="2685670" cy="121444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>
            <a:off x="6300788" y="4243388"/>
            <a:ext cx="3929062" cy="1099817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Espace réservé du contenu 3" descr="spark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>
            <a:off x="4410894" y="3220498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97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SOPRANO – </a:t>
            </a:r>
            <a:r>
              <a:rPr lang="fr-FR" dirty="0" err="1" smtClean="0"/>
              <a:t>core</a:t>
            </a:r>
            <a:r>
              <a:rPr lang="fr-FR" dirty="0" smtClean="0"/>
              <a:t> proof </a:t>
            </a:r>
            <a:r>
              <a:rPr lang="fr-FR" dirty="0" err="1" smtClean="0"/>
              <a:t>technology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3 </a:t>
            </a:r>
            <a:r>
              <a:rPr lang="fr-FR" dirty="0" err="1" smtClean="0"/>
              <a:t>years</a:t>
            </a:r>
            <a:r>
              <a:rPr lang="fr-FR" dirty="0" smtClean="0"/>
              <a:t> – in the middle</a:t>
            </a:r>
          </a:p>
          <a:p>
            <a:endParaRPr lang="fr-FR" dirty="0"/>
          </a:p>
          <a:p>
            <a:r>
              <a:rPr lang="fr-FR" dirty="0" smtClean="0"/>
              <a:t>Goal: combine SMT and CP in a new </a:t>
            </a:r>
            <a:r>
              <a:rPr lang="fr-FR" dirty="0" err="1" smtClean="0"/>
              <a:t>prover</a:t>
            </a:r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Achievements</a:t>
            </a:r>
            <a:r>
              <a:rPr lang="fr-FR" dirty="0" smtClean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</a:t>
            </a:r>
            <a:r>
              <a:rPr lang="fr-FR" dirty="0" err="1" smtClean="0"/>
              <a:t>prover</a:t>
            </a:r>
            <a:r>
              <a:rPr lang="fr-FR" dirty="0" smtClean="0"/>
              <a:t> “</a:t>
            </a:r>
            <a:r>
              <a:rPr lang="fr-FR" dirty="0" err="1" smtClean="0"/>
              <a:t>Popop</a:t>
            </a:r>
            <a:r>
              <a:rPr lang="fr-FR" dirty="0" smtClean="0"/>
              <a:t>” </a:t>
            </a:r>
            <a:r>
              <a:rPr lang="fr-FR" dirty="0" err="1" smtClean="0"/>
              <a:t>being</a:t>
            </a:r>
            <a:r>
              <a:rPr lang="fr-FR" dirty="0" smtClean="0"/>
              <a:t> </a:t>
            </a:r>
            <a:r>
              <a:rPr lang="fr-FR" dirty="0" err="1" smtClean="0"/>
              <a:t>created</a:t>
            </a:r>
            <a:r>
              <a:rPr lang="fr-FR" dirty="0" smtClean="0"/>
              <a:t> at CEA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Interest</a:t>
            </a:r>
            <a:r>
              <a:rPr lang="fr-FR" dirty="0" smtClean="0"/>
              <a:t> of CP </a:t>
            </a:r>
            <a:r>
              <a:rPr lang="fr-FR" dirty="0" err="1" smtClean="0"/>
              <a:t>validated</a:t>
            </a:r>
            <a:r>
              <a:rPr lang="fr-FR" dirty="0" smtClean="0"/>
              <a:t> on AdaCore benchmark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Better</a:t>
            </a:r>
            <a:r>
              <a:rPr lang="fr-FR" dirty="0" smtClean="0"/>
              <a:t> </a:t>
            </a:r>
            <a:r>
              <a:rPr lang="fr-FR" dirty="0" err="1"/>
              <a:t>f</a:t>
            </a:r>
            <a:r>
              <a:rPr lang="fr-FR" dirty="0" err="1" smtClean="0"/>
              <a:t>loating</a:t>
            </a:r>
            <a:r>
              <a:rPr lang="fr-FR" dirty="0" smtClean="0"/>
              <a:t> point support in </a:t>
            </a:r>
            <a:r>
              <a:rPr lang="fr-FR" dirty="0" err="1" smtClean="0"/>
              <a:t>prover</a:t>
            </a:r>
            <a:r>
              <a:rPr lang="fr-FR" dirty="0" smtClean="0"/>
              <a:t> Alt-Ergo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05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ays2016-template" id="{B8D6E7DC-9C54-C740-8C2A-E4E90649AF7B}" vid="{6EFF260E-A98E-D549-8878-6B082885A2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TechDays2016-template</Template>
  <TotalTime>420</TotalTime>
  <Words>518</Words>
  <Application>Microsoft Macintosh PowerPoint</Application>
  <PresentationFormat>Grand écran</PresentationFormat>
  <Paragraphs>107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Calibri</vt:lpstr>
      <vt:lpstr>Courier New</vt:lpstr>
      <vt:lpstr>Verdana</vt:lpstr>
      <vt:lpstr>Wingdings</vt:lpstr>
      <vt:lpstr>Arial</vt:lpstr>
      <vt:lpstr>Blue Background</vt:lpstr>
      <vt:lpstr>Yannick Moy</vt:lpstr>
      <vt:lpstr>Why Research Projects?</vt:lpstr>
      <vt:lpstr>Why Research Projects?</vt:lpstr>
      <vt:lpstr>Why Research Projects?</vt:lpstr>
      <vt:lpstr>Past Research Projects</vt:lpstr>
      <vt:lpstr>Results of Past Research Projects</vt:lpstr>
      <vt:lpstr>Research Might Not Turn Into Tools</vt:lpstr>
      <vt:lpstr>Current Research Projects</vt:lpstr>
      <vt:lpstr>SOPRANO – core proof technology</vt:lpstr>
      <vt:lpstr>VECOLIB – proof on containers</vt:lpstr>
      <vt:lpstr>ADASQUORE – metrics on proof</vt:lpstr>
      <vt:lpstr>DENSO – fault model &amp; FFI</vt:lpstr>
      <vt:lpstr>CAP 2018 – certified drone autopilot</vt:lpstr>
      <vt:lpstr>PROOFINUSE – next gen for SPARK</vt:lpstr>
      <vt:lpstr>Next Research Projects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69</cp:revision>
  <dcterms:created xsi:type="dcterms:W3CDTF">2016-09-20T20:14:32Z</dcterms:created>
  <dcterms:modified xsi:type="dcterms:W3CDTF">2016-09-22T12:18:09Z</dcterms:modified>
</cp:coreProperties>
</file>

<file path=docProps/thumbnail.jpeg>
</file>